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906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E9CFD7"/>
    <a:srgbClr val="D5A7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7" d="100"/>
          <a:sy n="57" d="100"/>
        </p:scale>
        <p:origin x="2558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04B44-CCB0-459C-82F6-2156787EE22F}" type="datetimeFigureOut">
              <a:rPr kumimoji="1" lang="ja-JP" altLang="en-US" smtClean="0"/>
              <a:t>2023/10/14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FC947-00E1-4D54-A095-A1930C3A99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6076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04B44-CCB0-459C-82F6-2156787EE22F}" type="datetimeFigureOut">
              <a:rPr kumimoji="1" lang="ja-JP" altLang="en-US" smtClean="0"/>
              <a:t>2023/10/14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FC947-00E1-4D54-A095-A1930C3A99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5146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04B44-CCB0-459C-82F6-2156787EE22F}" type="datetimeFigureOut">
              <a:rPr kumimoji="1" lang="ja-JP" altLang="en-US" smtClean="0"/>
              <a:t>2023/10/14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FC947-00E1-4D54-A095-A1930C3A99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3887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04B44-CCB0-459C-82F6-2156787EE22F}" type="datetimeFigureOut">
              <a:rPr kumimoji="1" lang="ja-JP" altLang="en-US" smtClean="0"/>
              <a:t>2023/10/14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FC947-00E1-4D54-A095-A1930C3A99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9950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04B44-CCB0-459C-82F6-2156787EE22F}" type="datetimeFigureOut">
              <a:rPr kumimoji="1" lang="ja-JP" altLang="en-US" smtClean="0"/>
              <a:t>2023/10/14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FC947-00E1-4D54-A095-A1930C3A99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840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04B44-CCB0-459C-82F6-2156787EE22F}" type="datetimeFigureOut">
              <a:rPr kumimoji="1" lang="ja-JP" altLang="en-US" smtClean="0"/>
              <a:t>2023/10/14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FC947-00E1-4D54-A095-A1930C3A99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021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04B44-CCB0-459C-82F6-2156787EE22F}" type="datetimeFigureOut">
              <a:rPr kumimoji="1" lang="ja-JP" altLang="en-US" smtClean="0"/>
              <a:t>2023/10/14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FC947-00E1-4D54-A095-A1930C3A99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6602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04B44-CCB0-459C-82F6-2156787EE22F}" type="datetimeFigureOut">
              <a:rPr kumimoji="1" lang="ja-JP" altLang="en-US" smtClean="0"/>
              <a:t>2023/10/14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FC947-00E1-4D54-A095-A1930C3A99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9506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04B44-CCB0-459C-82F6-2156787EE22F}" type="datetimeFigureOut">
              <a:rPr kumimoji="1" lang="ja-JP" altLang="en-US" smtClean="0"/>
              <a:t>2023/10/14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FC947-00E1-4D54-A095-A1930C3A99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1419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04B44-CCB0-459C-82F6-2156787EE22F}" type="datetimeFigureOut">
              <a:rPr kumimoji="1" lang="ja-JP" altLang="en-US" smtClean="0"/>
              <a:t>2023/10/14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FC947-00E1-4D54-A095-A1930C3A99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4345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04B44-CCB0-459C-82F6-2156787EE22F}" type="datetimeFigureOut">
              <a:rPr kumimoji="1" lang="ja-JP" altLang="en-US" smtClean="0"/>
              <a:t>2023/10/14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FC947-00E1-4D54-A095-A1930C3A99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4100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04B44-CCB0-459C-82F6-2156787EE22F}" type="datetimeFigureOut">
              <a:rPr kumimoji="1" lang="ja-JP" altLang="en-US" smtClean="0"/>
              <a:t>2023/10/14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AFC947-00E1-4D54-A095-A1930C3A99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486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illust-box.jp/sozai/66757/" TargetMode="External"/><Relationship Id="rId5" Type="http://schemas.openxmlformats.org/officeDocument/2006/relationships/image" Target="../media/image2.jpg"/><Relationship Id="rId4" Type="http://schemas.openxmlformats.org/officeDocument/2006/relationships/hyperlink" Target="https://en.wikipedia.org/wiki/File:Basketball_pic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645E45A0-2EC5-3CDC-F409-88755DB1868D}"/>
              </a:ext>
            </a:extLst>
          </p:cNvPr>
          <p:cNvSpPr/>
          <p:nvPr/>
        </p:nvSpPr>
        <p:spPr>
          <a:xfrm>
            <a:off x="-31947" y="10381"/>
            <a:ext cx="6889947" cy="864480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楕円 40">
            <a:extLst>
              <a:ext uri="{FF2B5EF4-FFF2-40B4-BE49-F238E27FC236}">
                <a16:creationId xmlns:a16="http://schemas.microsoft.com/office/drawing/2014/main" id="{4CE3A5FE-18A8-96CD-CC1A-651C2D7C0408}"/>
              </a:ext>
            </a:extLst>
          </p:cNvPr>
          <p:cNvSpPr/>
          <p:nvPr/>
        </p:nvSpPr>
        <p:spPr>
          <a:xfrm>
            <a:off x="-90575" y="4743400"/>
            <a:ext cx="6889947" cy="1846416"/>
          </a:xfrm>
          <a:prstGeom prst="ellipse">
            <a:avLst/>
          </a:prstGeom>
          <a:solidFill>
            <a:srgbClr val="FF99FF"/>
          </a:solidFill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3ED06865-CDD1-9974-5A46-86D55187E8A8}"/>
              </a:ext>
            </a:extLst>
          </p:cNvPr>
          <p:cNvGrpSpPr/>
          <p:nvPr/>
        </p:nvGrpSpPr>
        <p:grpSpPr>
          <a:xfrm>
            <a:off x="4517205" y="-281738"/>
            <a:ext cx="2453780" cy="6138175"/>
            <a:chOff x="4517205" y="-281798"/>
            <a:chExt cx="2453780" cy="6165908"/>
          </a:xfrm>
        </p:grpSpPr>
        <p:sp>
          <p:nvSpPr>
            <p:cNvPr id="6" name="思考の吹き出し: 雲形 5">
              <a:extLst>
                <a:ext uri="{FF2B5EF4-FFF2-40B4-BE49-F238E27FC236}">
                  <a16:creationId xmlns:a16="http://schemas.microsoft.com/office/drawing/2014/main" id="{C78910D9-32E0-E7AA-1D46-8561C2CA31B1}"/>
                </a:ext>
              </a:extLst>
            </p:cNvPr>
            <p:cNvSpPr/>
            <p:nvPr/>
          </p:nvSpPr>
          <p:spPr>
            <a:xfrm>
              <a:off x="4517205" y="-281798"/>
              <a:ext cx="2453780" cy="6165908"/>
            </a:xfrm>
            <a:prstGeom prst="cloudCallout">
              <a:avLst>
                <a:gd name="adj1" fmla="val 36954"/>
                <a:gd name="adj2" fmla="val 59639"/>
              </a:avLst>
            </a:prstGeom>
            <a:solidFill>
              <a:schemeClr val="accent1">
                <a:lumMod val="60000"/>
                <a:lumOff val="40000"/>
              </a:schemeClr>
            </a:solidFill>
            <a:effectLst>
              <a:softEdge rad="3175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25303B61-7E50-9D76-937D-F065EB01120C}"/>
                </a:ext>
              </a:extLst>
            </p:cNvPr>
            <p:cNvSpPr txBox="1"/>
            <p:nvPr/>
          </p:nvSpPr>
          <p:spPr>
            <a:xfrm>
              <a:off x="5862358" y="307801"/>
              <a:ext cx="677108" cy="297229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kumimoji="1" lang="ja-JP" altLang="en-US" sz="3200" dirty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皆で一緒に！！</a:t>
              </a:r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4C9208C7-F213-AAD0-F1C2-FD401A87027E}"/>
                </a:ext>
              </a:extLst>
            </p:cNvPr>
            <p:cNvSpPr txBox="1"/>
            <p:nvPr/>
          </p:nvSpPr>
          <p:spPr>
            <a:xfrm>
              <a:off x="5309873" y="708887"/>
              <a:ext cx="738664" cy="446294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kumimoji="1" lang="ja-JP" altLang="en-US" sz="3600" dirty="0"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パラスポーツ体験会</a:t>
              </a:r>
            </a:p>
          </p:txBody>
        </p:sp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72B96C6E-A67C-9F96-F35E-2AE06F83F9E5}"/>
              </a:ext>
            </a:extLst>
          </p:cNvPr>
          <p:cNvGrpSpPr/>
          <p:nvPr/>
        </p:nvGrpSpPr>
        <p:grpSpPr>
          <a:xfrm>
            <a:off x="32694" y="-94573"/>
            <a:ext cx="4787348" cy="2680261"/>
            <a:chOff x="-395733" y="1271145"/>
            <a:chExt cx="4787348" cy="2680261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F67B0BD7-D490-8DF1-A931-68C56534CC21}"/>
                </a:ext>
              </a:extLst>
            </p:cNvPr>
            <p:cNvGrpSpPr/>
            <p:nvPr/>
          </p:nvGrpSpPr>
          <p:grpSpPr>
            <a:xfrm>
              <a:off x="-395733" y="1271145"/>
              <a:ext cx="4227615" cy="2680261"/>
              <a:chOff x="-402024" y="1458083"/>
              <a:chExt cx="4227615" cy="2680261"/>
            </a:xfrm>
          </p:grpSpPr>
          <p:sp>
            <p:nvSpPr>
              <p:cNvPr id="15" name="楕円 14">
                <a:extLst>
                  <a:ext uri="{FF2B5EF4-FFF2-40B4-BE49-F238E27FC236}">
                    <a16:creationId xmlns:a16="http://schemas.microsoft.com/office/drawing/2014/main" id="{93C4802C-6E5A-1516-82C1-65445A532184}"/>
                  </a:ext>
                </a:extLst>
              </p:cNvPr>
              <p:cNvSpPr/>
              <p:nvPr/>
            </p:nvSpPr>
            <p:spPr>
              <a:xfrm>
                <a:off x="-402024" y="1458083"/>
                <a:ext cx="4079598" cy="2680261"/>
              </a:xfrm>
              <a:prstGeom prst="ellipse">
                <a:avLst/>
              </a:prstGeom>
              <a:solidFill>
                <a:srgbClr val="D5A733"/>
              </a:solidFill>
              <a:effectLst>
                <a:softEdge rad="31750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8B65157A-F7F4-1332-E75F-1AF1B6ED0AB2}"/>
                  </a:ext>
                </a:extLst>
              </p:cNvPr>
              <p:cNvSpPr txBox="1"/>
              <p:nvPr/>
            </p:nvSpPr>
            <p:spPr>
              <a:xfrm>
                <a:off x="-230411" y="1737687"/>
                <a:ext cx="4056002" cy="21237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kumimoji="1" lang="en-US" altLang="ja-JP" sz="2000" u="sng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AM10</a:t>
                </a:r>
                <a:r>
                  <a:rPr kumimoji="1" lang="ja-JP" altLang="en-US" sz="2000" u="sng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：</a:t>
                </a:r>
                <a:r>
                  <a:rPr kumimoji="1" lang="en-US" altLang="ja-JP" sz="2000" u="sng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00</a:t>
                </a:r>
                <a:r>
                  <a:rPr kumimoji="1" lang="ja-JP" altLang="en-US" sz="2000" u="sng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～</a:t>
                </a:r>
                <a:r>
                  <a:rPr kumimoji="1" lang="en-US" altLang="ja-JP" sz="2000" u="sng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12</a:t>
                </a:r>
                <a:r>
                  <a:rPr kumimoji="1" lang="ja-JP" altLang="en-US" sz="2000" u="sng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：</a:t>
                </a:r>
                <a:r>
                  <a:rPr kumimoji="1" lang="en-US" altLang="ja-JP" sz="2000" u="sng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00</a:t>
                </a:r>
                <a:r>
                  <a:rPr kumimoji="1" lang="ja-JP" altLang="en-US" sz="2000" u="sng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　</a:t>
                </a:r>
                <a:endParaRPr kumimoji="1" lang="en-US" altLang="ja-JP" sz="2000" u="sng" dirty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kumimoji="1" lang="ja-JP" altLang="en-US" sz="2000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（受付</a:t>
                </a:r>
                <a:r>
                  <a:rPr kumimoji="1" lang="en-US" altLang="ja-JP" sz="2000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9;30</a:t>
                </a:r>
                <a:r>
                  <a:rPr kumimoji="1" lang="ja-JP" altLang="en-US" sz="2000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～）</a:t>
                </a:r>
                <a:endParaRPr kumimoji="1" lang="en-US" altLang="ja-JP" sz="2000" dirty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endParaRPr>
              </a:p>
              <a:p>
                <a:pPr>
                  <a:lnSpc>
                    <a:spcPts val="0"/>
                  </a:lnSpc>
                </a:pPr>
                <a:r>
                  <a:rPr kumimoji="1" lang="ja-JP" altLang="en-US" sz="1800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　　</a:t>
                </a:r>
                <a:endParaRPr kumimoji="1" lang="en-US" altLang="ja-JP" sz="1800" dirty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endParaRPr>
              </a:p>
              <a:p>
                <a:r>
                  <a:rPr kumimoji="1" lang="ja-JP" altLang="en-US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　　①</a:t>
                </a:r>
                <a:r>
                  <a:rPr kumimoji="1" lang="ja-JP" altLang="en-US" sz="1800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車いすツイン</a:t>
                </a:r>
                <a:endParaRPr kumimoji="1" lang="en-US" altLang="ja-JP" sz="1800" dirty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endParaRPr>
              </a:p>
              <a:p>
                <a:r>
                  <a:rPr kumimoji="1" lang="ja-JP" altLang="en-US" sz="1800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　　　　　　バスケットボール（定員</a:t>
                </a:r>
                <a:r>
                  <a:rPr kumimoji="1" lang="en-US" altLang="ja-JP" sz="1800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18</a:t>
                </a:r>
                <a:r>
                  <a:rPr kumimoji="1" lang="ja-JP" altLang="en-US" sz="1800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名）　</a:t>
                </a:r>
                <a:r>
                  <a:rPr kumimoji="1" lang="ja-JP" altLang="en-US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　　　　　　　　　</a:t>
                </a:r>
                <a:endParaRPr kumimoji="1" lang="en-US" altLang="ja-JP" sz="1800" dirty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endParaRPr>
              </a:p>
              <a:p>
                <a:r>
                  <a:rPr kumimoji="1" lang="ja-JP" altLang="en-US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　　②</a:t>
                </a:r>
                <a:r>
                  <a:rPr kumimoji="1" lang="ja-JP" altLang="en-US" sz="1800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ボッチャ（定員</a:t>
                </a:r>
                <a:r>
                  <a:rPr kumimoji="1" lang="en-US" altLang="ja-JP" sz="1800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18</a:t>
                </a:r>
                <a:r>
                  <a:rPr kumimoji="1" lang="ja-JP" altLang="en-US" sz="1800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名）</a:t>
                </a:r>
              </a:p>
              <a:p>
                <a:endParaRPr kumimoji="1" lang="ja-JP" altLang="en-US" dirty="0"/>
              </a:p>
            </p:txBody>
          </p:sp>
        </p:grp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EAA3004-94C1-3F8F-D409-D1FDFCE123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8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>
              <a:off x="3179935" y="1578683"/>
              <a:ext cx="1211680" cy="1163718"/>
            </a:xfrm>
            <a:prstGeom prst="ellipse">
              <a:avLst/>
            </a:prstGeom>
            <a:ln>
              <a:noFill/>
            </a:ln>
            <a:effectLst>
              <a:reflection blurRad="25400" stA="45000" endPos="65000" dist="50800" dir="5400000" sy="-100000" algn="bl" rotWithShape="0"/>
              <a:softEdge rad="112500"/>
            </a:effectLst>
          </p:spPr>
        </p:pic>
      </p:grp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B7194A4B-990E-5681-5E08-DE5C77E40FFF}"/>
              </a:ext>
            </a:extLst>
          </p:cNvPr>
          <p:cNvGrpSpPr/>
          <p:nvPr/>
        </p:nvGrpSpPr>
        <p:grpSpPr>
          <a:xfrm>
            <a:off x="174817" y="2241006"/>
            <a:ext cx="4436172" cy="2876104"/>
            <a:chOff x="861059" y="3348142"/>
            <a:chExt cx="4436172" cy="2876104"/>
          </a:xfrm>
        </p:grpSpPr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986BD59C-F59A-C81D-0BE2-D2E306EA7A26}"/>
                </a:ext>
              </a:extLst>
            </p:cNvPr>
            <p:cNvGrpSpPr/>
            <p:nvPr/>
          </p:nvGrpSpPr>
          <p:grpSpPr>
            <a:xfrm>
              <a:off x="861059" y="3348142"/>
              <a:ext cx="4436172" cy="2876104"/>
              <a:chOff x="-391775" y="1244050"/>
              <a:chExt cx="4436172" cy="2876104"/>
            </a:xfrm>
          </p:grpSpPr>
          <p:sp>
            <p:nvSpPr>
              <p:cNvPr id="24" name="楕円 23">
                <a:extLst>
                  <a:ext uri="{FF2B5EF4-FFF2-40B4-BE49-F238E27FC236}">
                    <a16:creationId xmlns:a16="http://schemas.microsoft.com/office/drawing/2014/main" id="{9B5AC7B5-4327-851A-E770-72109313C575}"/>
                  </a:ext>
                </a:extLst>
              </p:cNvPr>
              <p:cNvSpPr/>
              <p:nvPr/>
            </p:nvSpPr>
            <p:spPr>
              <a:xfrm>
                <a:off x="-391775" y="1244050"/>
                <a:ext cx="4079598" cy="2680261"/>
              </a:xfrm>
              <a:prstGeom prst="ellipse">
                <a:avLst/>
              </a:prstGeom>
              <a:solidFill>
                <a:srgbClr val="92D050"/>
              </a:solidFill>
              <a:effectLst>
                <a:softEdge rad="31750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D6AA000A-5247-78F9-F32A-AC87A2598CEA}"/>
                  </a:ext>
                </a:extLst>
              </p:cNvPr>
              <p:cNvSpPr txBox="1"/>
              <p:nvPr/>
            </p:nvSpPr>
            <p:spPr>
              <a:xfrm>
                <a:off x="189554" y="1442498"/>
                <a:ext cx="3854843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kumimoji="1" lang="en-US" altLang="ja-JP" sz="2000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PM14</a:t>
                </a:r>
                <a:r>
                  <a:rPr kumimoji="1" lang="ja-JP" altLang="en-US" sz="2000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：</a:t>
                </a:r>
                <a:r>
                  <a:rPr kumimoji="1" lang="en-US" altLang="ja-JP" sz="2000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00</a:t>
                </a:r>
                <a:r>
                  <a:rPr kumimoji="1" lang="ja-JP" altLang="en-US" sz="2000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～</a:t>
                </a:r>
                <a:r>
                  <a:rPr kumimoji="1" lang="en-US" altLang="ja-JP" sz="2000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16</a:t>
                </a:r>
                <a:r>
                  <a:rPr kumimoji="1" lang="ja-JP" altLang="en-US" sz="2000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：</a:t>
                </a:r>
                <a:r>
                  <a:rPr kumimoji="1" lang="en-US" altLang="ja-JP" sz="2000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00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1" lang="ja-JP" altLang="en-US" sz="2000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（受付</a:t>
                </a:r>
                <a:r>
                  <a:rPr kumimoji="1" lang="en-US" altLang="ja-JP" sz="2000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13;30</a:t>
                </a:r>
                <a:r>
                  <a:rPr kumimoji="1" lang="ja-JP" altLang="en-US" sz="2000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～）</a:t>
                </a:r>
                <a:endParaRPr kumimoji="1" lang="en-US" altLang="ja-JP" sz="2000" dirty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endParaRPr>
              </a:p>
              <a:p>
                <a:r>
                  <a:rPr kumimoji="1" lang="ja-JP" altLang="en-US" sz="1800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　③車いすツイン</a:t>
                </a:r>
                <a:endParaRPr kumimoji="1" lang="en-US" altLang="ja-JP" sz="1800" dirty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endParaRPr>
              </a:p>
              <a:p>
                <a:r>
                  <a:rPr kumimoji="1" lang="ja-JP" altLang="en-US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　　　　　　</a:t>
                </a:r>
                <a:r>
                  <a:rPr kumimoji="1" lang="ja-JP" altLang="en-US" sz="1800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バスケットボール</a:t>
                </a:r>
                <a:endParaRPr kumimoji="1" lang="en-US" altLang="ja-JP" sz="1800" dirty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endParaRPr>
              </a:p>
              <a:p>
                <a:r>
                  <a:rPr kumimoji="1" lang="ja-JP" altLang="en-US" sz="1800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　　　　　　　　　　（定員</a:t>
                </a:r>
                <a:r>
                  <a:rPr kumimoji="1" lang="en-US" altLang="ja-JP" sz="1800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18</a:t>
                </a:r>
                <a:r>
                  <a:rPr kumimoji="1" lang="ja-JP" altLang="en-US" sz="1800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名）</a:t>
                </a:r>
                <a:endParaRPr kumimoji="1" lang="en-US" altLang="ja-JP" sz="1800" dirty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endParaRPr>
              </a:p>
              <a:p>
                <a:r>
                  <a:rPr kumimoji="1" lang="ja-JP" altLang="en-US" sz="1800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　④シッティングバレーボール</a:t>
                </a:r>
                <a:endParaRPr kumimoji="1" lang="en-US" altLang="ja-JP" sz="1800" dirty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endParaRPr>
              </a:p>
              <a:p>
                <a:r>
                  <a:rPr kumimoji="1" lang="ja-JP" altLang="en-US" sz="1800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　　　　　　　　　（定員</a:t>
                </a:r>
                <a:r>
                  <a:rPr kumimoji="1" lang="en-US" altLang="ja-JP" sz="1800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24</a:t>
                </a:r>
                <a:r>
                  <a:rPr kumimoji="1" lang="ja-JP" altLang="en-US" sz="1800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名）</a:t>
                </a:r>
              </a:p>
              <a:p>
                <a:endParaRPr kumimoji="1" lang="ja-JP" altLang="en-US" dirty="0"/>
              </a:p>
            </p:txBody>
          </p:sp>
        </p:grpSp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A464F2A0-807A-AF34-84E4-28F51FDCAC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6"/>
                </a:ext>
              </a:extLst>
            </a:blip>
            <a:stretch>
              <a:fillRect/>
            </a:stretch>
          </p:blipFill>
          <p:spPr>
            <a:xfrm>
              <a:off x="866654" y="3348142"/>
              <a:ext cx="1258102" cy="1258102"/>
            </a:xfrm>
            <a:prstGeom prst="ellipse">
              <a:avLst/>
            </a:prstGeom>
            <a:ln>
              <a:noFill/>
            </a:ln>
            <a:effectLst>
              <a:reflection blurRad="6350" stA="50000" endA="300" endPos="55000" dir="5400000" sy="-100000" algn="bl" rotWithShape="0"/>
              <a:softEdge rad="112500"/>
            </a:effectLst>
          </p:spPr>
        </p:pic>
      </p:grp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0C31E52B-6713-BD68-B4B3-BFFDB97F9CE5}"/>
              </a:ext>
            </a:extLst>
          </p:cNvPr>
          <p:cNvGrpSpPr/>
          <p:nvPr/>
        </p:nvGrpSpPr>
        <p:grpSpPr>
          <a:xfrm>
            <a:off x="-31947" y="8813806"/>
            <a:ext cx="4947612" cy="1282083"/>
            <a:chOff x="3017448" y="8733548"/>
            <a:chExt cx="4947612" cy="1282083"/>
          </a:xfrm>
        </p:grpSpPr>
        <p:sp>
          <p:nvSpPr>
            <p:cNvPr id="33" name="四角形: 角を丸くする 32">
              <a:extLst>
                <a:ext uri="{FF2B5EF4-FFF2-40B4-BE49-F238E27FC236}">
                  <a16:creationId xmlns:a16="http://schemas.microsoft.com/office/drawing/2014/main" id="{8CE34B0F-79CF-98BE-761B-CB5E867EF56B}"/>
                </a:ext>
              </a:extLst>
            </p:cNvPr>
            <p:cNvSpPr/>
            <p:nvPr/>
          </p:nvSpPr>
          <p:spPr>
            <a:xfrm>
              <a:off x="3017448" y="8733548"/>
              <a:ext cx="3886200" cy="977660"/>
            </a:xfrm>
            <a:prstGeom prst="roundRect">
              <a:avLst/>
            </a:prstGeom>
            <a:solidFill>
              <a:srgbClr val="E9CFD7"/>
            </a:solidFill>
            <a:effectLst>
              <a:softEdge rad="1270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AC43EEA7-EEF2-231C-4705-77AEDAD05277}"/>
                </a:ext>
              </a:extLst>
            </p:cNvPr>
            <p:cNvSpPr txBox="1"/>
            <p:nvPr/>
          </p:nvSpPr>
          <p:spPr>
            <a:xfrm>
              <a:off x="3148658" y="8784525"/>
              <a:ext cx="4816402" cy="1231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dirty="0"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☎：長居障がい者スポーツセンター　　</a:t>
              </a:r>
              <a:endParaRPr kumimoji="1" lang="en-US" altLang="ja-JP" sz="1400" dirty="0"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  <a:p>
              <a:r>
                <a:rPr kumimoji="1" lang="ja-JP" altLang="en-US" sz="1400" dirty="0"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　</a:t>
              </a:r>
              <a:r>
                <a:rPr lang="ja-JP" altLang="ja-JP" sz="1400" kern="100" dirty="0">
                  <a:effectLst/>
                  <a:latin typeface="HGSｺﾞｼｯｸE" panose="020B0900000000000000" pitchFamily="50" charset="-128"/>
                  <a:ea typeface="HGSｺﾞｼｯｸE" panose="020B0900000000000000" pitchFamily="50" charset="-128"/>
                  <a:cs typeface="Times New Roman" panose="02020603050405020304" pitchFamily="18" charset="0"/>
                </a:rPr>
                <a:t>〒</a:t>
              </a:r>
              <a:r>
                <a:rPr lang="en-US" altLang="ja-JP" sz="1400" kern="100" dirty="0">
                  <a:effectLst/>
                  <a:latin typeface="HGSｺﾞｼｯｸE" panose="020B0900000000000000" pitchFamily="50" charset="-128"/>
                  <a:ea typeface="HGSｺﾞｼｯｸE" panose="020B0900000000000000" pitchFamily="50" charset="-128"/>
                  <a:cs typeface="Times New Roman" panose="02020603050405020304" pitchFamily="18" charset="0"/>
                </a:rPr>
                <a:t>546-0034</a:t>
              </a:r>
              <a:r>
                <a:rPr lang="ja-JP" altLang="ja-JP" sz="1400" kern="100" dirty="0">
                  <a:effectLst/>
                  <a:latin typeface="HGSｺﾞｼｯｸE" panose="020B0900000000000000" pitchFamily="50" charset="-128"/>
                  <a:ea typeface="HGSｺﾞｼｯｸE" panose="020B0900000000000000" pitchFamily="50" charset="-128"/>
                  <a:cs typeface="Times New Roman" panose="02020603050405020304" pitchFamily="18" charset="0"/>
                </a:rPr>
                <a:t>　</a:t>
              </a:r>
              <a:r>
                <a:rPr lang="ja-JP" altLang="ja-JP" sz="1400" kern="100" dirty="0">
                  <a:effectLst/>
                  <a:latin typeface="HGPｺﾞｼｯｸE" panose="020B0900000000000000" pitchFamily="50" charset="-128"/>
                  <a:ea typeface="HGPｺﾞｼｯｸE" panose="020B0900000000000000" pitchFamily="50" charset="-128"/>
                  <a:cs typeface="Times New Roman" panose="02020603050405020304" pitchFamily="18" charset="0"/>
                </a:rPr>
                <a:t>大阪市東住吉区長居公園</a:t>
              </a:r>
              <a:r>
                <a:rPr lang="en-US" altLang="ja-JP" sz="1400" kern="100" dirty="0">
                  <a:effectLst/>
                  <a:latin typeface="HGPｺﾞｼｯｸE" panose="020B0900000000000000" pitchFamily="50" charset="-128"/>
                  <a:ea typeface="HGPｺﾞｼｯｸE" panose="020B0900000000000000" pitchFamily="50" charset="-128"/>
                  <a:cs typeface="Times New Roman" panose="02020603050405020304" pitchFamily="18" charset="0"/>
                </a:rPr>
                <a:t>1-32</a:t>
              </a:r>
            </a:p>
            <a:p>
              <a:r>
                <a:rPr lang="ja-JP" altLang="en-US" sz="1400" kern="100" dirty="0">
                  <a:effectLst/>
                  <a:latin typeface="HGPｺﾞｼｯｸE" panose="020B0900000000000000" pitchFamily="50" charset="-128"/>
                  <a:ea typeface="HGPｺﾞｼｯｸE" panose="020B0900000000000000" pitchFamily="50" charset="-128"/>
                  <a:cs typeface="Times New Roman" panose="02020603050405020304" pitchFamily="18" charset="0"/>
                </a:rPr>
                <a:t>　</a:t>
              </a:r>
              <a:r>
                <a:rPr lang="en-US" altLang="ja-JP" sz="1400" kern="100" dirty="0">
                  <a:effectLst/>
                  <a:latin typeface="HGPｺﾞｼｯｸE" panose="020B0900000000000000" pitchFamily="50" charset="-128"/>
                  <a:ea typeface="HGPｺﾞｼｯｸE" panose="020B0900000000000000" pitchFamily="50" charset="-128"/>
                  <a:cs typeface="Times New Roman" panose="02020603050405020304" pitchFamily="18" charset="0"/>
                </a:rPr>
                <a:t>E-mail</a:t>
              </a:r>
              <a:r>
                <a:rPr lang="ja-JP" altLang="ja-JP" sz="1400" kern="100" dirty="0">
                  <a:effectLst/>
                  <a:latin typeface="HGPｺﾞｼｯｸE" panose="020B0900000000000000" pitchFamily="50" charset="-128"/>
                  <a:ea typeface="HGPｺﾞｼｯｸE" panose="020B0900000000000000" pitchFamily="50" charset="-128"/>
                  <a:cs typeface="Times New Roman" panose="02020603050405020304" pitchFamily="18" charset="0"/>
                </a:rPr>
                <a:t>：</a:t>
              </a:r>
              <a:r>
                <a:rPr lang="en-US" altLang="ja-JP" sz="1400" kern="100" dirty="0">
                  <a:effectLst/>
                  <a:latin typeface="HGPｺﾞｼｯｸE" panose="020B0900000000000000" pitchFamily="50" charset="-128"/>
                  <a:ea typeface="HGPｺﾞｼｯｸE" panose="020B0900000000000000" pitchFamily="50" charset="-128"/>
                  <a:cs typeface="Times New Roman" panose="02020603050405020304" pitchFamily="18" charset="0"/>
                </a:rPr>
                <a:t>parasupokikaku@gmail.com</a:t>
              </a:r>
              <a:endParaRPr kumimoji="1" lang="en-US" altLang="ja-JP" sz="1400" dirty="0"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  <a:p>
              <a:r>
                <a:rPr kumimoji="1" lang="ja-JP" altLang="en-US" sz="1400" dirty="0"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　</a:t>
              </a:r>
              <a:r>
                <a:rPr kumimoji="1" lang="en-US" altLang="ja-JP" sz="1400" dirty="0"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TEL-06-6697-8681</a:t>
              </a:r>
              <a:r>
                <a:rPr kumimoji="1" lang="ja-JP" altLang="en-US" sz="1400" dirty="0"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　　</a:t>
              </a:r>
              <a:r>
                <a:rPr kumimoji="1" lang="en-US" altLang="ja-JP" sz="1400" dirty="0"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FAX-06-6697-8613</a:t>
              </a:r>
            </a:p>
            <a:p>
              <a:endParaRPr kumimoji="1" lang="ja-JP" altLang="en-US" dirty="0"/>
            </a:p>
          </p:txBody>
        </p:sp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B925A396-CBC3-DC1C-BD88-05DC1E5C2957}"/>
              </a:ext>
            </a:extLst>
          </p:cNvPr>
          <p:cNvGrpSpPr/>
          <p:nvPr/>
        </p:nvGrpSpPr>
        <p:grpSpPr>
          <a:xfrm>
            <a:off x="3828042" y="6580302"/>
            <a:ext cx="2948735" cy="2030831"/>
            <a:chOff x="3606428" y="6127082"/>
            <a:chExt cx="3307640" cy="2519919"/>
          </a:xfrm>
        </p:grpSpPr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DECC2A0B-B5C4-8EF9-A717-8CA8ACB5F8D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606428" y="6127082"/>
              <a:ext cx="3307640" cy="2485104"/>
            </a:xfrm>
            <a:prstGeom prst="rect">
              <a:avLst/>
            </a:prstGeom>
          </p:spPr>
        </p:pic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9AEFF4AC-68BB-65D0-F854-D3C54F716096}"/>
                </a:ext>
              </a:extLst>
            </p:cNvPr>
            <p:cNvSpPr txBox="1"/>
            <p:nvPr/>
          </p:nvSpPr>
          <p:spPr>
            <a:xfrm>
              <a:off x="4265420" y="8226913"/>
              <a:ext cx="2529451" cy="4200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dirty="0">
                  <a:latin typeface="Gill Sans Ultra Bold Condensed" panose="020B0A06020104020203" pitchFamily="34" charset="0"/>
                  <a:ea typeface="HGPｺﾞｼｯｸE" panose="020B0900000000000000" pitchFamily="50" charset="-128"/>
                </a:rPr>
                <a:t>team memorable</a:t>
              </a:r>
              <a:endParaRPr kumimoji="1" lang="ja-JP" altLang="en-US" sz="1600" dirty="0"/>
            </a:p>
          </p:txBody>
        </p:sp>
      </p:grp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48E9C7C8-A919-02DA-2A9F-C0B1855CD451}"/>
              </a:ext>
            </a:extLst>
          </p:cNvPr>
          <p:cNvGrpSpPr/>
          <p:nvPr/>
        </p:nvGrpSpPr>
        <p:grpSpPr>
          <a:xfrm>
            <a:off x="3709732" y="8703497"/>
            <a:ext cx="1765543" cy="1212566"/>
            <a:chOff x="-18574" y="8676143"/>
            <a:chExt cx="1801212" cy="1227690"/>
          </a:xfrm>
        </p:grpSpPr>
        <p:pic>
          <p:nvPicPr>
            <p:cNvPr id="35" name="図 34">
              <a:extLst>
                <a:ext uri="{FF2B5EF4-FFF2-40B4-BE49-F238E27FC236}">
                  <a16:creationId xmlns:a16="http://schemas.microsoft.com/office/drawing/2014/main" id="{F9D66C61-4682-7D8F-616E-FA932AC22AC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195161" y="8676143"/>
              <a:ext cx="979349" cy="979349"/>
            </a:xfrm>
            <a:prstGeom prst="rect">
              <a:avLst/>
            </a:prstGeom>
          </p:spPr>
        </p:pic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EBD46CFD-023C-C6A8-3BCD-6D1FD5E68CA0}"/>
                </a:ext>
              </a:extLst>
            </p:cNvPr>
            <p:cNvSpPr txBox="1"/>
            <p:nvPr/>
          </p:nvSpPr>
          <p:spPr>
            <a:xfrm>
              <a:off x="-18574" y="9596056"/>
              <a:ext cx="18012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400" dirty="0"/>
                <a:t>Google</a:t>
              </a:r>
              <a:r>
                <a:rPr kumimoji="1" lang="ja-JP" altLang="en-US" sz="1400" dirty="0"/>
                <a:t>　</a:t>
              </a:r>
              <a:r>
                <a:rPr kumimoji="1" lang="en-US" altLang="ja-JP" sz="1400" dirty="0"/>
                <a:t>Form</a:t>
              </a:r>
              <a:r>
                <a:rPr kumimoji="1" lang="ja-JP" altLang="en-US" sz="1400" dirty="0"/>
                <a:t>用</a:t>
              </a:r>
            </a:p>
          </p:txBody>
        </p:sp>
      </p:grpSp>
      <p:sp>
        <p:nvSpPr>
          <p:cNvPr id="43" name="吹き出し: 角を丸めた四角形 42">
            <a:extLst>
              <a:ext uri="{FF2B5EF4-FFF2-40B4-BE49-F238E27FC236}">
                <a16:creationId xmlns:a16="http://schemas.microsoft.com/office/drawing/2014/main" id="{C14FF76E-8896-6F2C-5E21-6FECD629983E}"/>
              </a:ext>
            </a:extLst>
          </p:cNvPr>
          <p:cNvSpPr/>
          <p:nvPr/>
        </p:nvSpPr>
        <p:spPr>
          <a:xfrm>
            <a:off x="159091" y="6400534"/>
            <a:ext cx="3796340" cy="2211653"/>
          </a:xfrm>
          <a:prstGeom prst="wedgeRoundRectCallout">
            <a:avLst>
              <a:gd name="adj1" fmla="val 50904"/>
              <a:gd name="adj2" fmla="val 55945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CD37F45F-9F56-628B-AADC-2542377EAFC6}"/>
              </a:ext>
            </a:extLst>
          </p:cNvPr>
          <p:cNvSpPr txBox="1"/>
          <p:nvPr/>
        </p:nvSpPr>
        <p:spPr>
          <a:xfrm>
            <a:off x="99263" y="6426680"/>
            <a:ext cx="4042905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日　　　時　</a:t>
            </a:r>
            <a:r>
              <a:rPr kumimoji="1" lang="en-US" altLang="ja-JP" sz="16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11</a:t>
            </a:r>
            <a:r>
              <a:rPr kumimoji="1" lang="ja-JP" altLang="en-US" sz="16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月</a:t>
            </a:r>
            <a:r>
              <a:rPr kumimoji="1" lang="en-US" altLang="ja-JP" sz="16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5</a:t>
            </a:r>
            <a:r>
              <a:rPr kumimoji="1" lang="ja-JP" altLang="en-US" sz="16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日（</a:t>
            </a:r>
            <a:r>
              <a:rPr kumimoji="1" lang="ja-JP" altLang="en-US" sz="1600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日</a:t>
            </a:r>
            <a:r>
              <a:rPr kumimoji="1" lang="ja-JP" altLang="en-US" sz="16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）　</a:t>
            </a:r>
            <a:r>
              <a:rPr kumimoji="1" lang="en-US" altLang="ja-JP" sz="16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10:00</a:t>
            </a:r>
            <a:r>
              <a:rPr kumimoji="1" lang="ja-JP" altLang="en-US" sz="16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～</a:t>
            </a:r>
            <a:r>
              <a:rPr kumimoji="1" lang="en-US" altLang="ja-JP" sz="16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16:00</a:t>
            </a:r>
          </a:p>
          <a:p>
            <a:endParaRPr kumimoji="1" lang="en-US" altLang="ja-JP" sz="16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kumimoji="1" lang="ja-JP" altLang="en-US" sz="16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会　　　場　長居障がい者スポーツセンター　　　　</a:t>
            </a:r>
            <a:endParaRPr kumimoji="1" lang="en-US" altLang="ja-JP" sz="16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kumimoji="1" lang="ja-JP" altLang="en-US" sz="16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　　　　　体育室</a:t>
            </a:r>
            <a:endParaRPr kumimoji="1" lang="en-US" altLang="ja-JP" sz="16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kumimoji="1" lang="en-US" altLang="ja-JP" sz="16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kumimoji="1" lang="ja-JP" altLang="en-US" sz="16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参加対象  小学生以上の方</a:t>
            </a:r>
            <a:endParaRPr kumimoji="1" lang="en-US" altLang="ja-JP" sz="16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r>
              <a:rPr kumimoji="1" lang="ja-JP" altLang="en-US" sz="16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　　</a:t>
            </a:r>
            <a:r>
              <a:rPr kumimoji="1" lang="en-US" altLang="ja-JP" sz="16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(</a:t>
            </a:r>
            <a:r>
              <a:rPr kumimoji="1" lang="ja-JP" altLang="en-US" sz="16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どなたでもご参加いただけます）</a:t>
            </a:r>
            <a:endParaRPr kumimoji="1" lang="en-US" altLang="ja-JP" sz="16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endParaRPr kumimoji="1" lang="en-US" altLang="ja-JP" sz="10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r>
              <a:rPr kumimoji="1" lang="ja-JP" altLang="en-US" sz="16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参加費　無料</a:t>
            </a:r>
            <a:endParaRPr kumimoji="1" lang="en-US" altLang="ja-JP" sz="16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endParaRPr kumimoji="1" lang="ja-JP" altLang="en-US" sz="16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8AA39D45-693D-DB31-9755-3FCF0230228F}"/>
              </a:ext>
            </a:extLst>
          </p:cNvPr>
          <p:cNvSpPr txBox="1"/>
          <p:nvPr/>
        </p:nvSpPr>
        <p:spPr>
          <a:xfrm>
            <a:off x="304002" y="5021586"/>
            <a:ext cx="669690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申込方法</a:t>
            </a:r>
            <a:endParaRPr kumimoji="1" lang="en-US" altLang="ja-JP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kumimoji="1"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①下記の</a:t>
            </a:r>
            <a:r>
              <a:rPr kumimoji="1" lang="en-US" altLang="ja-JP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Google</a:t>
            </a:r>
            <a:r>
              <a:rPr kumimoji="1"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kumimoji="1" lang="en-US" altLang="ja-JP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Form</a:t>
            </a:r>
            <a:r>
              <a:rPr kumimoji="1"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から</a:t>
            </a:r>
            <a:endParaRPr kumimoji="1" lang="en-US" altLang="ja-JP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kumimoji="1"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②申込書を印刷もしくはダウンロードして行う</a:t>
            </a:r>
            <a:endParaRPr kumimoji="1" lang="en-US" altLang="ja-JP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kumimoji="1"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（詳しくは長居障がい者スポーツセンターの</a:t>
            </a:r>
            <a:r>
              <a:rPr kumimoji="1" lang="en-US" altLang="ja-JP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HP</a:t>
            </a:r>
            <a:r>
              <a:rPr kumimoji="1"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をご確認ください。）</a:t>
            </a:r>
          </a:p>
          <a:p>
            <a:endParaRPr kumimoji="1" lang="ja-JP" altLang="en-US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FD640D3-18EE-A5AF-E52B-5002D5CAC56C}"/>
              </a:ext>
            </a:extLst>
          </p:cNvPr>
          <p:cNvSpPr txBox="1"/>
          <p:nvPr/>
        </p:nvSpPr>
        <p:spPr>
          <a:xfrm>
            <a:off x="91982" y="8624118"/>
            <a:ext cx="36009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申込み・問合せ先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2DF6242-723A-DAC0-3B25-694EFDD8EEEB}"/>
              </a:ext>
            </a:extLst>
          </p:cNvPr>
          <p:cNvSpPr txBox="1"/>
          <p:nvPr/>
        </p:nvSpPr>
        <p:spPr>
          <a:xfrm>
            <a:off x="5100545" y="8759962"/>
            <a:ext cx="15859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ja-JP" altLang="en-US" sz="1200" dirty="0">
              <a:latin typeface="07やさしさゴシック" panose="02000600000000000000" pitchFamily="2" charset="-128"/>
              <a:ea typeface="07やさしさゴシック" panose="02000600000000000000" pitchFamily="2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6F891194-CA42-B635-535C-212A3FF20535}"/>
              </a:ext>
            </a:extLst>
          </p:cNvPr>
          <p:cNvGrpSpPr/>
          <p:nvPr/>
        </p:nvGrpSpPr>
        <p:grpSpPr>
          <a:xfrm>
            <a:off x="5152549" y="8715909"/>
            <a:ext cx="1666259" cy="1093309"/>
            <a:chOff x="8189259" y="7100046"/>
            <a:chExt cx="1666259" cy="1093309"/>
          </a:xfrm>
        </p:grpSpPr>
        <p:sp>
          <p:nvSpPr>
            <p:cNvPr id="8" name="吹き出し: 角を丸めた四角形 7">
              <a:extLst>
                <a:ext uri="{FF2B5EF4-FFF2-40B4-BE49-F238E27FC236}">
                  <a16:creationId xmlns:a16="http://schemas.microsoft.com/office/drawing/2014/main" id="{A829C882-5F6D-261A-6F74-8A413920ACF1}"/>
                </a:ext>
              </a:extLst>
            </p:cNvPr>
            <p:cNvSpPr/>
            <p:nvPr/>
          </p:nvSpPr>
          <p:spPr>
            <a:xfrm>
              <a:off x="8189259" y="7100046"/>
              <a:ext cx="1653988" cy="1093309"/>
            </a:xfrm>
            <a:prstGeom prst="wedgeRoundRectCallout">
              <a:avLst>
                <a:gd name="adj1" fmla="val -18394"/>
                <a:gd name="adj2" fmla="val -73717"/>
                <a:gd name="adj3" fmla="val 16667"/>
              </a:avLst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F6A2BB55-5801-160B-CD5A-CAC2E971B4FF}"/>
                </a:ext>
              </a:extLst>
            </p:cNvPr>
            <p:cNvSpPr txBox="1"/>
            <p:nvPr/>
          </p:nvSpPr>
          <p:spPr>
            <a:xfrm>
              <a:off x="8201530" y="7159940"/>
              <a:ext cx="1653988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 sz="1200" dirty="0">
                  <a:latin typeface="07やさしさゴシック" panose="02000600000000000000" pitchFamily="2" charset="-128"/>
                  <a:ea typeface="07やさしさゴシック" panose="02000600000000000000" pitchFamily="2" charset="-128"/>
                </a:rPr>
                <a:t>いろいろな大学から集まってできたチームです。このイベントは私たちが企画・運営します。</a:t>
              </a:r>
            </a:p>
          </p:txBody>
        </p:sp>
      </p:grp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ACBED94-B5D8-2903-C665-DBFCB8CF378A}"/>
              </a:ext>
            </a:extLst>
          </p:cNvPr>
          <p:cNvSpPr txBox="1"/>
          <p:nvPr/>
        </p:nvSpPr>
        <p:spPr>
          <a:xfrm>
            <a:off x="4757750" y="2207415"/>
            <a:ext cx="716863" cy="338920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en-US" altLang="ja-JP" sz="32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11</a:t>
            </a:r>
            <a:r>
              <a:rPr kumimoji="1" lang="ja-JP" altLang="en-US" sz="32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月</a:t>
            </a:r>
            <a:r>
              <a:rPr kumimoji="1" lang="en-US" altLang="ja-JP" sz="32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5</a:t>
            </a:r>
            <a:r>
              <a:rPr kumimoji="1" lang="ja-JP" altLang="en-US" sz="32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日（</a:t>
            </a:r>
            <a:r>
              <a:rPr kumimoji="1" lang="ja-JP" altLang="en-US" sz="3200" dirty="0">
                <a:solidFill>
                  <a:srgbClr val="FF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日</a:t>
            </a:r>
            <a:r>
              <a:rPr kumimoji="1" lang="ja-JP" altLang="en-US" sz="32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511446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109</TotalTime>
  <Words>206</Words>
  <Application>Microsoft Office PowerPoint</Application>
  <PresentationFormat>A4 210 x 297 mm</PresentationFormat>
  <Paragraphs>37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3" baseType="lpstr">
      <vt:lpstr>07やさしさゴシック</vt:lpstr>
      <vt:lpstr>HGPｺﾞｼｯｸE</vt:lpstr>
      <vt:lpstr>HGP創英角ｺﾞｼｯｸUB</vt:lpstr>
      <vt:lpstr>HGP創英角ﾎﾟｯﾌﾟ体</vt:lpstr>
      <vt:lpstr>HGSｺﾞｼｯｸE</vt:lpstr>
      <vt:lpstr>HGS創英角ｺﾞｼｯｸUB</vt:lpstr>
      <vt:lpstr>HGS創英角ﾎﾟｯﾌﾟ体</vt:lpstr>
      <vt:lpstr>Arial</vt:lpstr>
      <vt:lpstr>Calibri</vt:lpstr>
      <vt:lpstr>Calibri Light</vt:lpstr>
      <vt:lpstr>Gill Sans Ultra Bold Condensed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竹 和泉</dc:creator>
  <cp:lastModifiedBy>櫻井 俊輔</cp:lastModifiedBy>
  <cp:revision>6</cp:revision>
  <cp:lastPrinted>2023-10-14T09:30:57Z</cp:lastPrinted>
  <dcterms:created xsi:type="dcterms:W3CDTF">2023-10-03T14:36:37Z</dcterms:created>
  <dcterms:modified xsi:type="dcterms:W3CDTF">2023-10-14T09:40:34Z</dcterms:modified>
</cp:coreProperties>
</file>